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67" r:id="rId9"/>
    <p:sldId id="259" r:id="rId10"/>
    <p:sldId id="260" r:id="rId11"/>
    <p:sldId id="261" r:id="rId12"/>
    <p:sldId id="262" r:id="rId13"/>
    <p:sldId id="268" r:id="rId14"/>
  </p:sldIdLst>
  <p:sldSz cx="18288000" cy="10287000"/>
  <p:notesSz cx="10287000" cy="18288000"/>
  <p:embeddedFontLst>
    <p:embeddedFont>
      <p:font typeface="NanumSquare" panose="020B0600000101010101" pitchFamily="50" charset="-127"/>
      <p:regular r:id="rId15"/>
    </p:embeddedFont>
    <p:embeddedFont>
      <p:font typeface="NanumSquare Light" panose="020B0600000101010101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4" d="100"/>
          <a:sy n="44" d="100"/>
        </p:scale>
        <p:origin x="20" y="3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2897459" y="2895091"/>
            <a:ext cx="24080633" cy="19082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8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" pitchFamily="34" charset="0"/>
              </a:rPr>
              <a:t>쉘 </a:t>
            </a:r>
            <a:r>
              <a:rPr lang="ko-KR" altLang="en-US" sz="118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" pitchFamily="34" charset="0"/>
              </a:rPr>
              <a:t>프로그램</a:t>
            </a:r>
            <a:r>
              <a:rPr lang="en-US" sz="118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" pitchFamily="34" charset="0"/>
              </a:rPr>
              <a:t> </a:t>
            </a:r>
            <a:r>
              <a:rPr lang="en-US" sz="118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" pitchFamily="34" charset="0"/>
              </a:rPr>
              <a:t>구현하기</a:t>
            </a:r>
            <a:endParaRPr lang="en-US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102497" y="4600966"/>
            <a:ext cx="14080721" cy="9694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/>
          </a:p>
          <a:p>
            <a:pPr algn="ctr"/>
            <a:r>
              <a:rPr lang="en-US" sz="3900" b="1" dirty="0">
                <a:solidFill>
                  <a:srgbClr val="595959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" pitchFamily="34" charset="0"/>
              </a:rPr>
              <a:t>cd, exit, IO redirection, pipe 등의 명령 동작</a:t>
            </a:r>
            <a:endParaRPr lang="en-US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3</a:t>
            </a:r>
            <a:r>
              <a:rPr lang="en-US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. </a:t>
            </a:r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부가 함수 설명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8325673" y="2968234"/>
            <a:ext cx="14187192" cy="36471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명령어 문자열을 받아서 '|' 나 '&gt;' </a:t>
            </a:r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기호를 기준으로</a:t>
            </a:r>
          </a:p>
          <a:p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문자열을 분할하는 함수</a:t>
            </a:r>
          </a:p>
          <a:p>
            <a:endParaRPr lang="en-US" sz="3300" dirty="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first : 분할된 첫 번째 명령어 부분을 저장하는 변수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second : 분할된 두 번째 명령어 부분을 저장하는 변수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ex) line = 'ls &gt; output.txt'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-&gt; </a:t>
            </a:r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first = 'ls ' , second = ' </a:t>
            </a:r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output</a:t>
            </a:r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.txt'</a:t>
            </a:r>
            <a:endParaRPr lang="en-US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36760" y="429591"/>
            <a:ext cx="8748768" cy="6309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500" kern="0" spc="1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2) split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336752" y="2628900"/>
            <a:ext cx="15977842" cy="535531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void split(char *line, char *first, char *second) {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char *ptr = strtok(line, "|&gt;");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if (ptr != NULL) {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strcpy(first, ptr);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ptr = strtok(NULL, "|&gt;");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if (ptr != NULL) {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strcpy(second, ptr);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}    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}</a:t>
            </a:r>
          </a:p>
          <a:p>
            <a:endParaRPr lang="en-US" sz="2700">
              <a:solidFill>
                <a:srgbClr val="000000"/>
              </a:solidFill>
              <a:latin typeface="NanumSquare" panose="020B0600000101010101" pitchFamily="50" charset="-127"/>
              <a:cs typeface="NanumSquare Bold" pitchFamily="34" charset="0"/>
            </a:endParaRPr>
          </a:p>
          <a:p>
            <a:endParaRPr lang="en-US" sz="2700" dirty="0">
              <a:solidFill>
                <a:srgbClr val="000000"/>
              </a:solidFill>
              <a:latin typeface="NanumSquare" panose="020B0600000101010101" pitchFamily="50" charset="-127"/>
              <a:cs typeface="NanumSquare Bold" pitchFamily="34" charset="0"/>
            </a:endParaRPr>
          </a:p>
          <a:p>
            <a:endParaRPr lang="en-US" sz="2700" dirty="0">
              <a:solidFill>
                <a:srgbClr val="000000"/>
              </a:solidFill>
              <a:latin typeface="NanumSquare" panose="020B0600000101010101" pitchFamily="50" charset="-127"/>
              <a:cs typeface="NanumSquare Bold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3</a:t>
            </a:r>
            <a:r>
              <a:rPr lang="en-US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. </a:t>
            </a:r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부가 함수 설명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7882300" y="432119"/>
            <a:ext cx="8748768" cy="6309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500" kern="0" spc="1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3) delete_space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586760" y="1886477"/>
            <a:ext cx="15238964" cy="65248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void delete_space(char *s) {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if (s == NULL)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return;</a:t>
            </a:r>
          </a:p>
          <a:p>
            <a:endParaRPr lang="en-US" sz="25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Square Bold" pitchFamily="34" charset="0"/>
            </a:endParaRP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int len = strlen(s);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int start = 0;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while (</a:t>
            </a:r>
            <a:r>
              <a:rPr lang="en-US" sz="25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isspace(s</a:t>
            </a:r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[start]))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start++;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int end = len - 1;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while (end &gt; start &amp;&amp; </a:t>
            </a:r>
            <a:r>
              <a:rPr lang="en-US" sz="25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isspace(s</a:t>
            </a:r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[end]))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end--;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int i;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for (i = 0; start + i &lt;= end; i++)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s[i] = s[start + i];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s[end - start + 1] = '\0';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}</a:t>
            </a:r>
          </a:p>
          <a:p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518029" y="3951295"/>
            <a:ext cx="14651527" cy="290848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문자열 앞, 뒤의 공백을 제거하는 함수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start 변수를 이용하여 문자열의 가장 처음 공백 찾기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end 변수를 이용하여 문자열의 가장 끝의 공백 찾기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start ~ end 공백 사이에 있는 문자들을 </a:t>
            </a:r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복사하여 </a:t>
            </a:r>
          </a:p>
          <a:p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문자열의 처음부터 덮어쓰기</a:t>
            </a:r>
          </a:p>
          <a:p>
            <a:endParaRPr lang="en-US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3</a:t>
            </a:r>
            <a:r>
              <a:rPr lang="en-US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. </a:t>
            </a:r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부가 함수 설명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7696200" y="400276"/>
            <a:ext cx="8748768" cy="6309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500" kern="0" spc="1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4</a:t>
            </a:r>
            <a:r>
              <a:rPr lang="en-US" sz="3500" kern="0" spc="1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) get_argv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317210" y="1491876"/>
            <a:ext cx="15469210" cy="67403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int </a:t>
            </a:r>
            <a:r>
              <a:rPr lang="en-US" sz="2400" dirty="0">
                <a:latin typeface="NanumSquare" panose="020B0600000101010101" pitchFamily="50" charset="-127"/>
                <a:cs typeface="NanumSquare Bold" pitchFamily="34" charset="0"/>
              </a:rPr>
              <a:t>get_argv</a:t>
            </a:r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(char *line, char *command, char **argv, char storage[][30])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{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int arg_count = 0;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char *ptr; </a:t>
            </a:r>
          </a:p>
          <a:p>
            <a:r>
              <a:rPr lang="en-US" sz="24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        int </a:t>
            </a:r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i;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ptr = strtok(line, " ");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while(ptr != NULL){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        strcpy(storage[arg_count], ptr);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        arg_count++;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        ptr = strtok(NULL, " ");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}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strcpy(command, storage[0]);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for(i = 0; i&lt;arg_count; i++){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        argv[i] = storage[i];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}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argv[arg_count] = NULL;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        return arg_count;</a:t>
            </a:r>
          </a:p>
          <a:p>
            <a:r>
              <a:rPr lang="en-US" sz="24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}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6400800" y="2933700"/>
            <a:ext cx="14187192" cy="36471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입력된 명령어를 공백을 기준으로 토큰화 </a:t>
            </a:r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하여 storge </a:t>
            </a:r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배열에 저장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command : 명령의 첫 번째 토큰 (명령어 자체)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argv : 명령어의 나머지 토큰들을 저장하는 포인터 배열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argv 포인터 배열의 마지막을 NULL </a:t>
            </a:r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로 저</a:t>
            </a:r>
            <a:r>
              <a:rPr lang="ko-KR" alt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장</a:t>
            </a:r>
            <a:endParaRPr lang="en-US" altLang="ko-KR" sz="33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endParaRPr lang="en-US" sz="33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en-US" altLang="ko-KR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fgets</a:t>
            </a:r>
            <a:r>
              <a:rPr lang="ko-KR" alt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로 받은 </a:t>
            </a:r>
            <a:r>
              <a:rPr lang="en-US" altLang="ko-KR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line</a:t>
            </a:r>
            <a:r>
              <a:rPr lang="ko-KR" alt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뿐만아니라 </a:t>
            </a:r>
            <a:r>
              <a:rPr lang="en-US" altLang="ko-KR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first, second </a:t>
            </a:r>
            <a:r>
              <a:rPr lang="ko-KR" alt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문자열에 대해서도 가능</a:t>
            </a:r>
            <a:endParaRPr lang="en-US" altLang="ko-KR" sz="33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ko-KR" alt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하도록 인덱스 </a:t>
            </a:r>
            <a:r>
              <a:rPr lang="en-US" altLang="ko-KR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len-1</a:t>
            </a:r>
            <a:r>
              <a:rPr lang="ko-KR" alt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을 </a:t>
            </a:r>
            <a:r>
              <a:rPr lang="en-US" altLang="ko-KR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'\0＇</a:t>
            </a:r>
            <a:r>
              <a:rPr lang="ko-KR" alt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로 만드는 부분을 제거</a:t>
            </a:r>
            <a:endParaRPr lang="en-US" altLang="ko-KR" sz="33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100" kern="0" spc="2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4. demo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9511" y="552890"/>
            <a:ext cx="5776797" cy="9848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800" b="1" kern="0" spc="1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목차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2597531" y="2555468"/>
            <a:ext cx="5250286" cy="9156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b="1" dirty="0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01. 전체 흐름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0440185" y="2435066"/>
            <a:ext cx="7945337" cy="270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0</a:t>
            </a:r>
            <a:r>
              <a:rPr lang="en-US" altLang="ko-KR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3</a:t>
            </a:r>
            <a:r>
              <a:rPr lang="en-US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. </a:t>
            </a:r>
            <a:r>
              <a:rPr lang="en-US" sz="3400" b="1" dirty="0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부가 함수 설명</a:t>
            </a:r>
          </a:p>
          <a:p>
            <a:r>
              <a:rPr lang="en-US" altLang="ko-KR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- </a:t>
            </a:r>
            <a:r>
              <a:rPr lang="en-US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check</a:t>
            </a:r>
            <a:r>
              <a:rPr lang="en-US" sz="3400" b="1" dirty="0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_command</a:t>
            </a:r>
          </a:p>
          <a:p>
            <a:r>
              <a:rPr lang="en-US" altLang="ko-KR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- </a:t>
            </a:r>
            <a:r>
              <a:rPr lang="en-US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split</a:t>
            </a:r>
            <a:endParaRPr lang="en-US" sz="3400" b="1" dirty="0">
              <a:solidFill>
                <a:srgbClr val="000000"/>
              </a:solidFill>
              <a:latin typeface="NanumSquare Light" pitchFamily="34" charset="0"/>
              <a:cs typeface="NanumSquare Light" pitchFamily="34" charset="0"/>
            </a:endParaRPr>
          </a:p>
          <a:p>
            <a:r>
              <a:rPr lang="en-US" altLang="ko-KR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- </a:t>
            </a:r>
            <a:r>
              <a:rPr lang="en-US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delete</a:t>
            </a:r>
            <a:r>
              <a:rPr lang="en-US" sz="3400" b="1" dirty="0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_space</a:t>
            </a:r>
          </a:p>
          <a:p>
            <a:r>
              <a:rPr lang="en-US" altLang="ko-KR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- </a:t>
            </a:r>
            <a:r>
              <a:rPr lang="en-US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get</a:t>
            </a:r>
            <a:r>
              <a:rPr lang="en-US" sz="3400" b="1" dirty="0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_argv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2603627" y="5826949"/>
            <a:ext cx="6054229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0</a:t>
            </a:r>
            <a:r>
              <a:rPr lang="en-US" altLang="ko-KR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2</a:t>
            </a:r>
            <a:r>
              <a:rPr lang="en-US" sz="3400" b="1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. </a:t>
            </a:r>
            <a:r>
              <a:rPr lang="en-US" sz="3400" b="1" dirty="0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main 함수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0440185" y="5826949"/>
            <a:ext cx="3141613" cy="9156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b="1" dirty="0">
                <a:solidFill>
                  <a:srgbClr val="000000"/>
                </a:solidFill>
                <a:latin typeface="NanumSquare Light" pitchFamily="34" charset="0"/>
                <a:cs typeface="NanumSquare Light" pitchFamily="34" charset="0"/>
              </a:rPr>
              <a:t>04. demo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4352" y="503908"/>
            <a:ext cx="6069534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1. 전체 흐름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676400" y="2019300"/>
            <a:ext cx="20169458" cy="61247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사용자로부터 </a:t>
            </a:r>
            <a:r>
              <a:rPr lang="en-US" sz="4900" dirty="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명령어 입력 받기</a:t>
            </a:r>
          </a:p>
          <a:p>
            <a:r>
              <a:rPr lang="en-US" sz="4900" dirty="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입력된 명령어를 처리하여 </a:t>
            </a:r>
            <a:r>
              <a:rPr 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필요한 작업 </a:t>
            </a:r>
            <a:r>
              <a:rPr lang="ko-KR" alt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반복</a:t>
            </a:r>
            <a:r>
              <a:rPr 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 수행</a:t>
            </a:r>
          </a:p>
          <a:p>
            <a:r>
              <a:rPr lang="en-US" altLang="ko-KR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( pipe, redirection </a:t>
            </a:r>
            <a:r>
              <a:rPr lang="ko-KR" alt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을 포함 </a:t>
            </a:r>
            <a:r>
              <a:rPr lang="en-US" altLang="ko-KR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) </a:t>
            </a:r>
            <a:endParaRPr lang="en-US" sz="4900">
              <a:solidFill>
                <a:srgbClr val="000000"/>
              </a:solidFill>
              <a:latin typeface="NanumSquare Light" panose="020B0600000101010101" pitchFamily="50" charset="-127"/>
              <a:ea typeface="NanumSquare Light" panose="020B0600000101010101" pitchFamily="50" charset="-127"/>
              <a:cs typeface="NanumSquare Light" pitchFamily="34" charset="0"/>
            </a:endParaRPr>
          </a:p>
          <a:p>
            <a:r>
              <a:rPr lang="ko-KR" alt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 </a:t>
            </a:r>
            <a:endParaRPr lang="en-US" sz="4900" dirty="0">
              <a:solidFill>
                <a:srgbClr val="000000"/>
              </a:solidFill>
              <a:latin typeface="NanumSquare Light" panose="020B0600000101010101" pitchFamily="50" charset="-127"/>
              <a:ea typeface="NanumSquare Light" panose="020B0600000101010101" pitchFamily="50" charset="-127"/>
              <a:cs typeface="NanumSquare Light" pitchFamily="34" charset="0"/>
            </a:endParaRPr>
          </a:p>
          <a:p>
            <a:r>
              <a:rPr 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=&gt; </a:t>
            </a:r>
            <a:r>
              <a:rPr lang="en-US" sz="4900" dirty="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쉘 처럼 </a:t>
            </a:r>
            <a:r>
              <a:rPr 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동작하는 프로그</a:t>
            </a:r>
            <a:r>
              <a:rPr lang="ko-KR" alt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램</a:t>
            </a:r>
            <a:endParaRPr lang="en-US" altLang="ko-KR" sz="4900">
              <a:solidFill>
                <a:srgbClr val="000000"/>
              </a:solidFill>
              <a:latin typeface="NanumSquare Light" panose="020B0600000101010101" pitchFamily="50" charset="-127"/>
              <a:ea typeface="NanumSquare Light" panose="020B0600000101010101" pitchFamily="50" charset="-127"/>
              <a:cs typeface="NanumSquare Light" pitchFamily="34" charset="0"/>
            </a:endParaRPr>
          </a:p>
          <a:p>
            <a:endParaRPr lang="en-US" sz="4900">
              <a:solidFill>
                <a:srgbClr val="000000"/>
              </a:solidFill>
              <a:latin typeface="NanumSquare Light" panose="020B0600000101010101" pitchFamily="50" charset="-127"/>
              <a:ea typeface="NanumSquare Light" panose="020B0600000101010101" pitchFamily="50" charset="-127"/>
              <a:cs typeface="NanumSquare Light" pitchFamily="34" charset="0"/>
            </a:endParaRPr>
          </a:p>
          <a:p>
            <a:r>
              <a:rPr lang="en-US" altLang="ko-KR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ls –l &gt; hello.txt </a:t>
            </a:r>
            <a:r>
              <a:rPr lang="ko-KR" alt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혹은 </a:t>
            </a:r>
            <a:r>
              <a:rPr lang="en-US" altLang="ko-KR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ls –a | wc </a:t>
            </a:r>
            <a:r>
              <a:rPr lang="ko-KR" alt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등의 명령을 구현하는데에</a:t>
            </a:r>
            <a:endParaRPr lang="en-US" altLang="ko-KR" sz="4900">
              <a:solidFill>
                <a:srgbClr val="000000"/>
              </a:solidFill>
              <a:latin typeface="NanumSquare Light" panose="020B0600000101010101" pitchFamily="50" charset="-127"/>
              <a:ea typeface="NanumSquare Light" panose="020B0600000101010101" pitchFamily="50" charset="-127"/>
              <a:cs typeface="NanumSquare Light" pitchFamily="34" charset="0"/>
            </a:endParaRPr>
          </a:p>
          <a:p>
            <a:r>
              <a:rPr lang="ko-KR" altLang="en-US" sz="4900">
                <a:solidFill>
                  <a:srgbClr val="000000"/>
                </a:solidFill>
                <a:latin typeface="NanumSquare Light" panose="020B0600000101010101" pitchFamily="50" charset="-127"/>
                <a:ea typeface="NanumSquare Light" panose="020B0600000101010101" pitchFamily="50" charset="-127"/>
                <a:cs typeface="NanumSquare Light" pitchFamily="34" charset="0"/>
              </a:rPr>
              <a:t>초점을 둠</a:t>
            </a:r>
            <a:endParaRPr lang="en-US" altLang="ko-KR" sz="4900">
              <a:solidFill>
                <a:srgbClr val="000000"/>
              </a:solidFill>
              <a:latin typeface="NanumSquare Light" panose="020B0600000101010101" pitchFamily="50" charset="-127"/>
              <a:ea typeface="NanumSquare Light" panose="020B0600000101010101" pitchFamily="50" charset="-127"/>
              <a:cs typeface="NanumSquare Light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100" b="1" kern="0" spc="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 Bold" pitchFamily="34" charset="0"/>
              </a:rPr>
              <a:t>2</a:t>
            </a:r>
            <a:r>
              <a:rPr lang="en-US" sz="6100" b="1" kern="0" spc="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 Bold" pitchFamily="34" charset="0"/>
              </a:rPr>
              <a:t>.</a:t>
            </a:r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 Bold" pitchFamily="34" charset="0"/>
              </a:rPr>
              <a:t>main 함수</a:t>
            </a:r>
            <a:endParaRPr lang="en-US" b="1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7200" y="1333500"/>
            <a:ext cx="15977842" cy="72943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int main(int argc, char **argv) {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char line[100</a:t>
            </a:r>
            <a:r>
              <a:rPr lang="en-US" sz="25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]; </a:t>
            </a:r>
          </a:p>
          <a:p>
            <a:r>
              <a:rPr lang="en-US" sz="25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</a:t>
            </a:r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char first[30], second[30];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char command[30];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char *my_argv[MAX_ARGS]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char argv_storage[MAX_ARGS][MAX_ARG_LENGTH];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char pwd[256];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</a:t>
            </a:r>
            <a:r>
              <a:rPr lang="en-US" sz="25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int is_pipe;</a:t>
            </a:r>
          </a:p>
          <a:p>
            <a:r>
              <a:rPr lang="en-US" sz="25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int is_</a:t>
            </a:r>
            <a:r>
              <a:rPr lang="en-US" sz="25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redirection;</a:t>
            </a:r>
          </a:p>
          <a:p>
            <a:endParaRPr lang="en-US" sz="25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icrosoft Sans Serif" panose="020B0604020202020204" pitchFamily="34" charset="0"/>
            </a:endParaRP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while (1) {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      getcwd(pwd, 256);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      printf("%s$ ", pwd);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      fgets(line, 100, stdin);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      if (strlen(line) == 1)</a:t>
            </a:r>
          </a:p>
          <a:p>
            <a:r>
              <a:rPr lang="en-US" sz="25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            continue;</a:t>
            </a:r>
          </a:p>
          <a:p>
            <a:r>
              <a:rPr lang="en-US" sz="25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            </a:t>
            </a:r>
            <a:r>
              <a:rPr lang="en-US" sz="25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icrosoft Sans Serif" panose="020B0604020202020204" pitchFamily="34" charset="0"/>
              </a:rPr>
              <a:t>check_command(line, &amp;is_redirection, &amp;is_pipe);</a:t>
            </a:r>
          </a:p>
          <a:p>
            <a:r>
              <a:rPr lang="en-US" sz="25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            </a:t>
            </a:r>
          </a:p>
          <a:p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8915400" y="4000500"/>
            <a:ext cx="14187192" cy="21236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사용자 입력 받기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  - 'exit' 입력 받을 때까지 무한 루프로 무한 실행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check_command 함수에 문자열을 인자로 </a:t>
            </a:r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넣어서 </a:t>
            </a:r>
          </a:p>
          <a:p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pipe </a:t>
            </a:r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/ redirection </a:t>
            </a:r>
            <a:r>
              <a:rPr lang="en-US" sz="33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명령인지 확인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307686" y="1750982"/>
            <a:ext cx="17540153" cy="63555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if (is</a:t>
            </a:r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_redirection|| is_pipe )  </a:t>
            </a:r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{ 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</a:t>
            </a:r>
            <a:r>
              <a:rPr lang="en-US" sz="27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split</a:t>
            </a:r>
            <a:r>
              <a:rPr lang="en-US" sz="27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(line, </a:t>
            </a:r>
            <a:r>
              <a:rPr lang="en-US" sz="27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first, second);</a:t>
            </a:r>
          </a:p>
          <a:p>
            <a:r>
              <a:rPr lang="en-US" sz="27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delete_space(first); delete_space(second);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</a:t>
            </a:r>
            <a:r>
              <a:rPr lang="en-US" sz="2700"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if</a:t>
            </a:r>
            <a:r>
              <a:rPr lang="en-US" sz="2700" dirty="0"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(is_pipe){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int pipe_fd[2]; pipe(pipe_fd);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if (fork() == 0</a:t>
            </a:r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) {</a:t>
            </a:r>
          </a:p>
          <a:p>
            <a:r>
              <a:rPr lang="en-US" altLang="ko-KR" sz="2800">
                <a:latin typeface="맑은 고딕" panose="020B0503020000020004" pitchFamily="50" charset="-127"/>
                <a:ea typeface="맑은 고딕" panose="020B0503020000020004" pitchFamily="50" charset="-127"/>
              </a:rPr>
              <a:t>	      </a:t>
            </a:r>
            <a:r>
              <a:rPr lang="en-US" altLang="ko-KR" sz="28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get_argv(first, command, my_argv, argv_storage);</a:t>
            </a:r>
            <a:endParaRPr lang="en-US" sz="27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Square Bold" pitchFamily="34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close(pipe_fd[0]);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close(1);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dup2(pipe_fd[1], 1);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close(pipe_fd[1]);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</a:t>
            </a:r>
            <a:r>
              <a:rPr lang="en-US" altLang="ko-KR" sz="28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execvp(command, my_argv); 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perror("exec error");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</a:t>
            </a:r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exit(-1);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}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100" b="1" kern="0" spc="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 Bold" pitchFamily="34" charset="0"/>
              </a:rPr>
              <a:t>2</a:t>
            </a:r>
            <a:r>
              <a:rPr lang="en-US" sz="6100" b="1" kern="0" spc="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 Bold" pitchFamily="34" charset="0"/>
              </a:rPr>
              <a:t>.</a:t>
            </a:r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anumSquare Bold" pitchFamily="34" charset="0"/>
              </a:rPr>
              <a:t>main 함수</a:t>
            </a:r>
            <a:endParaRPr lang="en-US" b="1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001000" y="1549490"/>
            <a:ext cx="15395274" cy="69865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pipe 혹은 redirection </a:t>
            </a:r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명령인 경우</a:t>
            </a:r>
          </a:p>
          <a:p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  </a:t>
            </a:r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-  split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함수로 입력받은 문자를 </a:t>
            </a:r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first, second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로 분할</a:t>
            </a:r>
            <a:endParaRPr lang="en-US" altLang="ko-KR" sz="32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  </a:t>
            </a:r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-  delete_space() 로, 분할한 명령어들의 앞 뒤 </a:t>
            </a:r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공백 제거</a:t>
            </a:r>
          </a:p>
          <a:p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ex ) ls –l | wc 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이면 </a:t>
            </a:r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first: ls –l / second: wc</a:t>
            </a:r>
          </a:p>
          <a:p>
            <a:endParaRPr lang="en-US" altLang="ko-KR" sz="32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endParaRPr lang="en-US" altLang="ko-KR" sz="32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endParaRPr lang="en-US" sz="32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endParaRPr lang="en-US" sz="3200" dirty="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pipe 명령인 경우</a:t>
            </a: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  -  첫번째 자식 프로세스 생성 : 파이프에 쓰는 자식</a:t>
            </a: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dup2()를 사용하여 파이프를 자신의 표준출력으로 등록</a:t>
            </a: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파이프 fd 닫기</a:t>
            </a: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첫째 인자로 주어진 명령을 exec()</a:t>
            </a: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원래 표준출력으로 출력되는 내용이 파이프에 기록됨</a:t>
            </a:r>
            <a:endParaRPr lang="en-US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2</a:t>
            </a:r>
            <a:r>
              <a:rPr lang="en-US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.</a:t>
            </a:r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main 함수</a:t>
            </a:r>
            <a:endParaRPr lang="en-US" b="1" dirty="0"/>
          </a:p>
        </p:txBody>
      </p:sp>
      <p:sp>
        <p:nvSpPr>
          <p:cNvPr id="3" name="Object 3"/>
          <p:cNvSpPr txBox="1"/>
          <p:nvPr/>
        </p:nvSpPr>
        <p:spPr>
          <a:xfrm>
            <a:off x="575666" y="1735219"/>
            <a:ext cx="17540153" cy="63555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if (fork() == 0</a:t>
            </a:r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) {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	      </a:t>
            </a:r>
            <a:r>
              <a:rPr lang="en-US" altLang="ko-KR" sz="28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get_argv(second, command, my_argv, argv_storage);</a:t>
            </a:r>
            <a:endParaRPr lang="en-US" sz="270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NanumSquare Bold" pitchFamily="34" charset="0"/>
            </a:endParaRP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close(pipe_fd[1]);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close(0);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dup2(pipe_fd[0], 0);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close(pipe_fd[0]);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</a:t>
            </a:r>
            <a:r>
              <a:rPr lang="en-US" altLang="ko-KR" sz="28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execvp(command, my_argv);</a:t>
            </a:r>
          </a:p>
          <a:p>
            <a:r>
              <a:rPr lang="en-US" sz="27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</a:t>
            </a:r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perror("exec error");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exit(-1);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}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close(pipe_fd[0]);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close(pipe_fd[1]);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wait(NULL);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wait(NULL);</a:t>
            </a:r>
          </a:p>
          <a:p>
            <a:r>
              <a:rPr lang="en-US" sz="27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}</a:t>
            </a:r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82000" y="3467100"/>
            <a:ext cx="15395274" cy="3046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sz="32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-  </a:t>
            </a:r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두번째 자식 프로세스 생성 : 파이프에서 읽는 자식</a:t>
            </a: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dup2()를 사용하여 파이프를 자신의 표준입력으로 등록</a:t>
            </a: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파이프 fd 닫기</a:t>
            </a: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둘째 인자로 주어진 명령을 exec()</a:t>
            </a:r>
          </a:p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원래 표준입력에서 입력되는 내용을 파이프에서 읽음</a:t>
            </a:r>
            <a:endParaRPr lang="en-US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2</a:t>
            </a:r>
            <a:r>
              <a:rPr lang="en-US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.</a:t>
            </a:r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main 함수</a:t>
            </a:r>
            <a:endParaRPr lang="en-US" b="1" dirty="0"/>
          </a:p>
        </p:txBody>
      </p:sp>
      <p:sp>
        <p:nvSpPr>
          <p:cNvPr id="3" name="Object 3"/>
          <p:cNvSpPr txBox="1"/>
          <p:nvPr/>
        </p:nvSpPr>
        <p:spPr>
          <a:xfrm>
            <a:off x="-94581" y="1617800"/>
            <a:ext cx="17540153" cy="64017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dirty="0">
                <a:latin typeface="NanumSquare" panose="020B0600000101010101" pitchFamily="50" charset="-127"/>
              </a:rPr>
              <a:t>  </a:t>
            </a:r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else if(is_redirection)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{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      int fd = open(second, O_CREAT | O_WRONLY | O_TRUNC, 0666);</a:t>
            </a:r>
          </a:p>
          <a:p>
            <a:r>
              <a:rPr lang="en-US" sz="280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        </a:t>
            </a:r>
            <a:r>
              <a:rPr lang="en-US" sz="28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get</a:t>
            </a:r>
            <a:r>
              <a:rPr lang="en-US" sz="28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_argv(first, command, my_argv, argv_storage);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      if(fork()==0){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          close(1);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          dup2(fd, 1);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          close(fd);</a:t>
            </a:r>
          </a:p>
          <a:p>
            <a:r>
              <a:rPr lang="en-US" sz="280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          </a:t>
            </a:r>
            <a:r>
              <a:rPr lang="en-US" sz="28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execvp(command, my_argv);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          perror("exec error");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          exit(-1);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      }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 wait(NULL);</a:t>
            </a:r>
          </a:p>
          <a:p>
            <a:r>
              <a:rPr 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       }</a:t>
            </a:r>
          </a:p>
          <a:p>
            <a:endParaRPr lang="en-US" dirty="0">
              <a:latin typeface="NanumSquare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05800" y="4152900"/>
            <a:ext cx="15393103" cy="50167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redirection 명령인 경우</a:t>
            </a:r>
          </a:p>
          <a:p>
            <a:endParaRPr lang="en-US" sz="32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Ex) ls – l &gt; hello.txt 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이면 </a:t>
            </a:r>
            <a:endParaRPr lang="en-US" altLang="ko-KR" sz="32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first : ls –l / second : hello.txt  </a:t>
            </a:r>
          </a:p>
          <a:p>
            <a:endParaRPr lang="en-US" sz="32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open 함수로 파일 열고 쓰기 전용으로 설정</a:t>
            </a:r>
          </a:p>
          <a:p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자식 프로세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스</a:t>
            </a:r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 생성</a:t>
            </a:r>
          </a:p>
          <a:p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dup2() 이용해 파일을 자신의 표준출력으로 등록</a:t>
            </a:r>
          </a:p>
          <a:p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첫째 인자로 주어진 명령을 exec()</a:t>
            </a:r>
          </a:p>
          <a:p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원래 표준출력으로 출력되는 내용이 파이프에 기록됨</a:t>
            </a:r>
            <a:endParaRPr lang="en-US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2</a:t>
            </a:r>
            <a:r>
              <a:rPr lang="en-US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.</a:t>
            </a:r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main 함수</a:t>
            </a:r>
            <a:endParaRPr lang="en-US" b="1" dirty="0"/>
          </a:p>
        </p:txBody>
      </p:sp>
      <p:sp>
        <p:nvSpPr>
          <p:cNvPr id="3" name="Object 3"/>
          <p:cNvSpPr txBox="1"/>
          <p:nvPr/>
        </p:nvSpPr>
        <p:spPr>
          <a:xfrm>
            <a:off x="228869" y="1282029"/>
            <a:ext cx="16602845" cy="8540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else {</a:t>
            </a:r>
          </a:p>
          <a:p>
            <a:r>
              <a:rPr lang="en-US" sz="230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        </a:t>
            </a:r>
            <a:r>
              <a:rPr lang="en-US" altLang="ko-KR" sz="24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int len = strlen(line); </a:t>
            </a:r>
          </a:p>
          <a:p>
            <a:r>
              <a:rPr lang="en-US" altLang="ko-KR" sz="24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line[len-1] = '\0’;</a:t>
            </a:r>
          </a:p>
          <a:p>
            <a:r>
              <a:rPr lang="en-US" sz="230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</a:t>
            </a:r>
            <a:r>
              <a:rPr lang="en-US" sz="23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get_argv(line, command, my_argv, argv_storage);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if (strcmp(command, "cd") == 0) {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if (my_argv[1] != NULL) {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    </a:t>
            </a:r>
            <a:r>
              <a:rPr lang="en-US" sz="23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chdir(my_argv[1]);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} else {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    chdir(getenv("HOME"));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}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} else if (strcmp(command, "exit") == 0) {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</a:t>
            </a:r>
            <a:r>
              <a:rPr lang="en-US" sz="23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exit(0);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} else if (fork() == 0) {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</a:t>
            </a:r>
            <a:r>
              <a:rPr lang="en-US" sz="23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execvp(command, my_argv);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perror("exec error");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    exit(-1);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}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  wait(NULL);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}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}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return 0;</a:t>
            </a:r>
          </a:p>
          <a:p>
            <a:r>
              <a:rPr lang="en-US" sz="2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}</a:t>
            </a:r>
          </a:p>
          <a:p>
            <a:endParaRPr lang="en-US" sz="2300" dirty="0">
              <a:solidFill>
                <a:srgbClr val="000000"/>
              </a:solidFill>
              <a:latin typeface="NanumSquare" panose="020B0600000101010101" pitchFamily="50" charset="-127"/>
              <a:cs typeface="NanumSquare Bold" pitchFamily="34" charset="0"/>
            </a:endParaRPr>
          </a:p>
          <a:p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7391400" y="3467100"/>
            <a:ext cx="15393103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pipe, redirection 외의 명령 (cd, ls, pwd, exit</a:t>
            </a:r>
            <a:r>
              <a:rPr 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, ...)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인 경우 </a:t>
            </a:r>
            <a:endParaRPr lang="en-US" sz="3200" dirty="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  <a:p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fgets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시 </a:t>
            </a:r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len-1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이 </a:t>
            </a:r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‘\n’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이므로 </a:t>
            </a:r>
            <a:r>
              <a:rPr lang="en-US" altLang="ko-KR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‘\0’</a:t>
            </a:r>
            <a:r>
              <a:rPr lang="ko-KR" altLang="en-US" sz="320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로 변환</a:t>
            </a:r>
            <a:endParaRPr lang="en-US" sz="3200">
              <a:solidFill>
                <a:srgbClr val="000000"/>
              </a:solidFill>
              <a:latin typeface="NanumSquare" panose="020B0600000101010101" pitchFamily="50" charset="-127"/>
              <a:ea typeface="NanumSquare" panose="020B0600000101010101" pitchFamily="50" charset="-127"/>
              <a:cs typeface="Noto Sans CJK KR Light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686" y="229536"/>
            <a:ext cx="8471429" cy="10310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3</a:t>
            </a:r>
            <a:r>
              <a:rPr lang="en-US" sz="6100" b="1" kern="0" spc="20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. </a:t>
            </a:r>
            <a:r>
              <a:rPr lang="en-US" sz="6100" b="1" kern="0" spc="2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부가 함수 설명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8458200" y="4908566"/>
            <a:ext cx="14187192" cy="31393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주어진 명령어에 '&gt;' 혹은 '|' 가 있는지 확인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    -&gt; redirection 혹은 pipe 명령인지 확인하는 함수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is_redirection : 리다이렉션 여부 저장 변수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    -&gt; 값이 1이면 리다이렉션 명령, 0이면 X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is_pipe : 파이프 여부 저장 변수</a:t>
            </a:r>
          </a:p>
          <a:p>
            <a:r>
              <a:rPr lang="en-US" sz="3300" dirty="0">
                <a:solidFill>
                  <a:srgbClr val="000000"/>
                </a:solidFill>
                <a:latin typeface="NanumSquare" panose="020B0600000101010101" pitchFamily="50" charset="-127"/>
                <a:ea typeface="NanumSquare" panose="020B0600000101010101" pitchFamily="50" charset="-127"/>
                <a:cs typeface="Noto Sans CJK KR Light" pitchFamily="34" charset="0"/>
              </a:rPr>
              <a:t>    -&gt; 값이 1이면 파이프 명령, 0이면 X</a:t>
            </a:r>
            <a:endParaRPr lang="en-US" dirty="0">
              <a:latin typeface="NanumSquare" panose="020B0600000101010101" pitchFamily="50" charset="-127"/>
              <a:ea typeface="NanumSquare" panose="020B0600000101010101" pitchFamily="50" charset="-12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43800" y="410064"/>
            <a:ext cx="8748768" cy="6309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500" kern="0" spc="100" dirty="0">
                <a:solidFill>
                  <a:srgbClr val="000000"/>
                </a:solidFill>
                <a:latin typeface="NanumSquare" panose="020B0600000101010101" pitchFamily="50" charset="-127"/>
                <a:cs typeface="NanumSquare Bold" pitchFamily="34" charset="0"/>
              </a:rPr>
              <a:t>1) check_command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291922" y="1543660"/>
            <a:ext cx="16730406" cy="667875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/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void check_command(char *line, int *is_redirection, int *is_pipe) {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*is_redirection = 0;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*is_pipe = 0;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   int i;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for (i = 0; line[i] != '\0'; i++) {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if (line[i] == '&gt;') {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*is_redirection = 1;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}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if (line[i] == '|') {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    *is_pipe = 1;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    }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    }</a:t>
            </a:r>
          </a:p>
          <a:p>
            <a:r>
              <a:rPr lang="en-US" sz="2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NanumSquare Bold" pitchFamily="34" charset="0"/>
              </a:rPr>
              <a:t>}</a:t>
            </a:r>
          </a:p>
          <a:p>
            <a:endParaRPr lang="en-US" sz="2800" dirty="0">
              <a:solidFill>
                <a:srgbClr val="000000"/>
              </a:solidFill>
              <a:latin typeface="NanumSquare" panose="020B0600000101010101" pitchFamily="50" charset="-127"/>
              <a:cs typeface="NanumSquare Bold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1641</Words>
  <Application>Microsoft Office PowerPoint</Application>
  <PresentationFormat>사용자 지정</PresentationFormat>
  <Paragraphs>239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맑은 고딕</vt:lpstr>
      <vt:lpstr>NanumSquare Light</vt:lpstr>
      <vt:lpstr>NanumSquare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김민기</cp:lastModifiedBy>
  <cp:revision>10</cp:revision>
  <dcterms:created xsi:type="dcterms:W3CDTF">2023-12-11T13:44:41Z</dcterms:created>
  <dcterms:modified xsi:type="dcterms:W3CDTF">2024-04-20T11:31:06Z</dcterms:modified>
</cp:coreProperties>
</file>